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81" r:id="rId5"/>
    <p:sldId id="260" r:id="rId6"/>
    <p:sldId id="284" r:id="rId7"/>
    <p:sldId id="282" r:id="rId8"/>
    <p:sldId id="283" r:id="rId9"/>
    <p:sldId id="285" r:id="rId10"/>
    <p:sldId id="287" r:id="rId11"/>
    <p:sldId id="290" r:id="rId12"/>
    <p:sldId id="291" r:id="rId13"/>
    <p:sldId id="286" r:id="rId14"/>
    <p:sldId id="288" r:id="rId15"/>
    <p:sldId id="289" r:id="rId16"/>
    <p:sldId id="292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7060-19D3-EC32-006C-445CCA39D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C39DD-469D-4F75-E784-8B634608C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01CF2-FCDD-8E31-7574-E195D1780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4DF76-4000-1C88-7C35-4702635F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FBAD-06B2-3B1B-C5CA-92071A79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0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5A9C2-4D91-EE83-9A53-2424C13E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DC43D-67EA-63DA-D5E6-82CF6D66F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B2964-B730-1008-99E8-F3F6CAB1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D053A-74F7-E430-A725-74A9E8EA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0C83-8209-36E0-CF66-BB0D5B7C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0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35C51-649F-5CD8-8E50-625033DDE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9BFE4-D72A-60A2-27AA-BB0ABC498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3836B-D4D2-E000-8D03-99D913891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7B517-6D0A-4630-10EE-6EC0CC7F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0CCCB-20ED-6A70-E23E-140660AC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DA62-C180-F619-D6FE-87CF3968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3947A-C765-D858-954E-56EDF42AE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B2241-3E59-89A1-ACC9-5257BD5B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C4FC6-2A1B-ACB2-72DB-BD3AE5D3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2B25E-3C96-BF9F-53A1-9B8B38E8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22D6A-D6C3-07A4-5086-86B5B815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5D644-0808-1BEB-B787-F3E31375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8B1D3-418B-5B49-C287-27FE45FD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ACD19-A91A-9DA1-32CA-EEF58C3B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1571-E96B-B213-8978-1F1C61B1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4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8D95-2F8C-0208-F3EA-B7B0B140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5F9F3-DB8B-BD21-159C-1A67FEC00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5468E-89DA-3589-2CE3-44F9D840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7809-B578-D758-E2D7-96B0A221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A44B1-875E-67B5-21C6-B54896D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538A2-6D22-84EE-9469-2B3CB672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0E29F-C478-60AC-F0DA-90043BEE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5A6DE-EA1D-2BFE-9205-1D7C39B40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A0806-C4DC-8F48-BEE0-18F189E0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65AF9-F6C5-4DE1-9126-D5B9F3C0D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66559-8B0E-CF0A-1CDD-215B3DC74A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7A73F-03B9-F40F-999D-9AD41180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267C-0751-98DB-FF61-E0E4014E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FE5C1-CABB-D433-C3EA-336B6066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1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34E6-FEBE-4ECE-22E5-020F6C52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82088-3B10-B97A-9AFA-2FBFFE5B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32A9C-7FDB-2929-8300-2340180C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EAEF9-FFA9-6B47-FCB2-AF3FEDF6C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6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2BEE42-29B2-28AC-56D6-5311E2B3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127A84-78ED-A26E-AECD-E5A6A02B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0FFAC-24AD-A8C9-D9BD-0006B3AE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6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4A51-8416-D683-C10E-4A8706C7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EE702-116C-3FC7-1648-E6169367A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24749-0A87-FA8C-8F9F-11A93762E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7F2B4-47F0-85B1-348E-F1E99FE2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B6CB-812A-989A-2096-B885A6DD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F5DB6-DBDA-FA52-C352-07612EB0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6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DA0E-CF39-9D6D-1926-0CE8B149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F57CE-FFE1-90F3-6BC6-6F6B1A471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64D1C-0A0F-EC18-917B-B941FEFFC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0E49-C99D-F787-A1C9-3D9C4370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83392-A499-7576-8AF1-0597663A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D4CD9-2DD3-4573-7493-0B2CAE52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8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EBA3A-45F4-A24C-BB62-46376553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9BA88-B561-4965-E4DD-9D331DCB2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9EA7B-BCC8-A705-6E06-4177C5142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C44A-98BD-4950-90E7-D166625FE9B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CE76C-9345-E1D9-CBD0-9DD1F61E2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F5F30-7FB7-CE8B-33A1-4F25BC3D5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B8E2E-80ED-4C7C-9794-6A9E155F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dbug.nj.g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FEBA-6617-B899-91B8-6658A230F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Spotted Lanternfly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F7A68-CD5C-16D4-111C-D260D2B55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4640" y="4750893"/>
            <a:ext cx="4907277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Saul Vaiciunas</a:t>
            </a:r>
          </a:p>
          <a:p>
            <a:pPr algn="l"/>
            <a:r>
              <a:rPr lang="en-US" sz="2000" dirty="0"/>
              <a:t>New Jersey Department of Agriculture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id="{DE01B310-5D7D-5544-2F16-F98B93998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3" r="-1" b="298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7781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AE32A-B087-9593-D4A5-1F0C6B12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Nymphs and Adults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insects on a leaf&#10;&#10;Description automatically generated with low confidence">
            <a:extLst>
              <a:ext uri="{FF2B5EF4-FFF2-40B4-BE49-F238E27FC236}">
                <a16:creationId xmlns:a16="http://schemas.microsoft.com/office/drawing/2014/main" id="{15F38B4A-CB04-E0DF-669A-EC1EA1C57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341"/>
          <a:stretch/>
        </p:blipFill>
        <p:spPr>
          <a:xfrm>
            <a:off x="1619056" y="2426818"/>
            <a:ext cx="2880938" cy="3997637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FAC5E99-6626-3A25-0B82-3FCFB3A63B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39" y="2426818"/>
            <a:ext cx="459498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549EE-582D-DA37-3290-0339A3D9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Damage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6B2FDC97-2A01-216D-8A49-B8EC4CFAE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ree, outdoor, branch&#10;&#10;Description automatically generated">
            <a:extLst>
              <a:ext uri="{FF2B5EF4-FFF2-40B4-BE49-F238E27FC236}">
                <a16:creationId xmlns:a16="http://schemas.microsoft.com/office/drawing/2014/main" id="{F1064683-7808-CA4C-1D44-4AD9C168D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4FCE4-53A9-5AB3-EC30-6EDF5DBD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/>
              <a:t>Tree of Heaven (</a:t>
            </a:r>
            <a:r>
              <a:rPr lang="en-US" i="1"/>
              <a:t>Ailanthus altissima</a:t>
            </a:r>
            <a:r>
              <a:rPr lang="en-US"/>
              <a:t>)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in a forest&#10;&#10;Description automatically generated with medium confidence">
            <a:extLst>
              <a:ext uri="{FF2B5EF4-FFF2-40B4-BE49-F238E27FC236}">
                <a16:creationId xmlns:a16="http://schemas.microsoft.com/office/drawing/2014/main" id="{704F595E-EBC5-2527-10B8-33F9858FF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9F50F-8529-EAEA-0B5E-A272CC61E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r>
              <a:rPr lang="en-US" sz="1800"/>
              <a:t>Compound leaves</a:t>
            </a:r>
          </a:p>
          <a:p>
            <a:r>
              <a:rPr lang="en-US" sz="1800"/>
              <a:t>Rancid peanut butter smell</a:t>
            </a:r>
          </a:p>
          <a:p>
            <a:r>
              <a:rPr lang="en-US" sz="1800"/>
              <a:t>Disturbed areas</a:t>
            </a:r>
          </a:p>
          <a:p>
            <a:r>
              <a:rPr lang="en-US" sz="1800"/>
              <a:t>Invasive tree</a:t>
            </a:r>
          </a:p>
          <a:p>
            <a:r>
              <a:rPr lang="en-US" sz="1800"/>
              <a:t>Fast growth, weak wood</a:t>
            </a:r>
          </a:p>
          <a:p>
            <a:r>
              <a:rPr lang="en-US" sz="1800"/>
              <a:t>Fruit is samara</a:t>
            </a:r>
          </a:p>
          <a:p>
            <a:r>
              <a:rPr lang="en-US" sz="1800"/>
              <a:t>Look a likes are walnut and sumac</a:t>
            </a:r>
          </a:p>
        </p:txBody>
      </p:sp>
    </p:spTree>
    <p:extLst>
      <p:ext uri="{BB962C8B-B14F-4D97-AF65-F5344CB8AC3E}">
        <p14:creationId xmlns:p14="http://schemas.microsoft.com/office/powerpoint/2010/main" val="2433777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66F3-FFEB-6B49-0255-D0964C2A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Pesticide Treatments</a:t>
            </a:r>
          </a:p>
        </p:txBody>
      </p:sp>
      <p:pic>
        <p:nvPicPr>
          <p:cNvPr id="5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2D99E52-D0F8-965F-F4F8-4BD85413D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r="-4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7" name="Picture 6" descr="A picture containing wall, dirty&#10;&#10;Description automatically generated">
            <a:extLst>
              <a:ext uri="{FF2B5EF4-FFF2-40B4-BE49-F238E27FC236}">
                <a16:creationId xmlns:a16="http://schemas.microsoft.com/office/drawing/2014/main" id="{3D5EA4C2-2BE6-CDF8-8E9B-CBFFA3118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0" r="2" b="2"/>
          <a:stretch/>
        </p:blipFill>
        <p:spPr>
          <a:xfrm rot="5400000">
            <a:off x="2434976" y="626285"/>
            <a:ext cx="4261104" cy="3008534"/>
          </a:xfrm>
          <a:prstGeom prst="rect">
            <a:avLst/>
          </a:prstGeom>
        </p:spPr>
      </p:pic>
      <p:pic>
        <p:nvPicPr>
          <p:cNvPr id="9" name="Picture 8" descr="A picture containing tree, outdoor, green&#10;&#10;Description automatically generated">
            <a:extLst>
              <a:ext uri="{FF2B5EF4-FFF2-40B4-BE49-F238E27FC236}">
                <a16:creationId xmlns:a16="http://schemas.microsoft.com/office/drawing/2014/main" id="{FCABAB2E-E52C-8E6C-A193-4C65CBE77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r="2" b="2"/>
          <a:stretch/>
        </p:blipFill>
        <p:spPr>
          <a:xfrm rot="5400000">
            <a:off x="5496158" y="626364"/>
            <a:ext cx="4261104" cy="300837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60B3FFA1-4AE2-F31D-C0F0-8344DFA04C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r="2" b="3287"/>
          <a:stretch/>
        </p:blipFill>
        <p:spPr>
          <a:xfrm rot="5400000">
            <a:off x="8557260" y="626364"/>
            <a:ext cx="4261104" cy="300837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56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12678-D76F-FA72-F19B-F36249A0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Priority locations to slow the spread</a:t>
            </a:r>
          </a:p>
        </p:txBody>
      </p:sp>
      <p:pic>
        <p:nvPicPr>
          <p:cNvPr id="4" name="Picture 3" descr="A train travels down the tracks&#10;&#10;Description automatically generated with medium confidence">
            <a:extLst>
              <a:ext uri="{FF2B5EF4-FFF2-40B4-BE49-F238E27FC236}">
                <a16:creationId xmlns:a16="http://schemas.microsoft.com/office/drawing/2014/main" id="{C851599A-3B1A-7366-BA22-8E42651D6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3429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7" name="Picture 6" descr="A picture containing ground, outdoor, spaghetti junction, several&#10;&#10;Description automatically generated">
            <a:extLst>
              <a:ext uri="{FF2B5EF4-FFF2-40B4-BE49-F238E27FC236}">
                <a16:creationId xmlns:a16="http://schemas.microsoft.com/office/drawing/2014/main" id="{0FF56619-2B9B-CC9D-44C4-029864535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16023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Picture 4" descr="A high angle view of a port&#10;&#10;Description automatically generated with low confidence">
            <a:extLst>
              <a:ext uri="{FF2B5EF4-FFF2-40B4-BE49-F238E27FC236}">
                <a16:creationId xmlns:a16="http://schemas.microsoft.com/office/drawing/2014/main" id="{70627F18-F355-B372-1E23-C63849C6F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r="-3" b="1913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sky, road, outdoor, transport&#10;&#10;Description automatically generated">
            <a:extLst>
              <a:ext uri="{FF2B5EF4-FFF2-40B4-BE49-F238E27FC236}">
                <a16:creationId xmlns:a16="http://schemas.microsoft.com/office/drawing/2014/main" id="{C92D975C-3453-6AF1-00A0-11C93B038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23228" b="-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64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3FD09-C5CF-206F-4C4D-1730E6D0A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Non-pesticide control</a:t>
            </a:r>
          </a:p>
        </p:txBody>
      </p:sp>
      <p:pic>
        <p:nvPicPr>
          <p:cNvPr id="5" name="Picture 4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20AC0432-B360-327E-1435-1F07AE46C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3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7" name="Picture 6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08EA1F4D-9B64-804C-C285-06F3EED4D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3873" b="-3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B6071-7AA4-7B47-B216-CBEA583A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613" y="844803"/>
            <a:ext cx="3511296" cy="5330952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Scrape and crush egg masses – over 300,000 in one winter</a:t>
            </a:r>
          </a:p>
          <a:p>
            <a:r>
              <a:rPr lang="en-US" sz="2400">
                <a:solidFill>
                  <a:srgbClr val="FFFFFF"/>
                </a:solidFill>
              </a:rPr>
              <a:t>Trap nymphs or adults – over 100,000 in one seasone</a:t>
            </a:r>
          </a:p>
        </p:txBody>
      </p:sp>
    </p:spTree>
    <p:extLst>
      <p:ext uri="{BB962C8B-B14F-4D97-AF65-F5344CB8AC3E}">
        <p14:creationId xmlns:p14="http://schemas.microsoft.com/office/powerpoint/2010/main" val="2783637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57259-8DF0-DA48-9E3B-317B37F8C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State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044CC-A695-48AB-DB32-5A4730359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Reimbursement to county government up to $15,000 </a:t>
            </a:r>
          </a:p>
          <a:p>
            <a:r>
              <a:rPr lang="en-US" sz="2000"/>
              <a:t>Possible increase planned</a:t>
            </a:r>
          </a:p>
          <a:p>
            <a:r>
              <a:rPr lang="en-US" sz="2000"/>
              <a:t>Possibly will include municipal government soon</a:t>
            </a:r>
          </a:p>
          <a:p>
            <a:r>
              <a:rPr lang="en-US" sz="2000"/>
              <a:t>Ask me after July 1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424560E-1DA9-66F5-9CDD-A09A37D86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96" y="473654"/>
            <a:ext cx="3198188" cy="59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5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person lying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14007BF9-5387-9C8B-5340-3880627F0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4921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7B146-72AF-B087-DA15-1578972E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>
                <a:solidFill>
                  <a:schemeClr val="bg1"/>
                </a:solidFill>
              </a:rPr>
              <a:t>Questions? </a:t>
            </a:r>
            <a:br>
              <a:rPr lang="en-US" sz="4700">
                <a:solidFill>
                  <a:schemeClr val="bg1"/>
                </a:solidFill>
              </a:rPr>
            </a:br>
            <a:br>
              <a:rPr lang="en-US" sz="4700">
                <a:solidFill>
                  <a:schemeClr val="bg1"/>
                </a:solidFill>
              </a:rPr>
            </a:br>
            <a:r>
              <a:rPr lang="en-US" sz="4700">
                <a:solidFill>
                  <a:schemeClr val="bg1"/>
                </a:solidFill>
              </a:rPr>
              <a:t>saul.vaiciunas@ag.nj.gov</a:t>
            </a:r>
          </a:p>
        </p:txBody>
      </p:sp>
    </p:spTree>
    <p:extLst>
      <p:ext uri="{BB962C8B-B14F-4D97-AF65-F5344CB8AC3E}">
        <p14:creationId xmlns:p14="http://schemas.microsoft.com/office/powerpoint/2010/main" val="72151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F6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AFBCA-35AA-91B4-EF28-FB9F4D70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Native distribution</a:t>
            </a:r>
          </a:p>
        </p:txBody>
      </p:sp>
      <p:pic>
        <p:nvPicPr>
          <p:cNvPr id="4" name="Picture 2" descr="Map&#10;&#10;Description automatically generated">
            <a:extLst>
              <a:ext uri="{FF2B5EF4-FFF2-40B4-BE49-F238E27FC236}">
                <a16:creationId xmlns:a16="http://schemas.microsoft.com/office/drawing/2014/main" id="{8E6BF46E-A343-16B1-2435-37E254EE46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1122" y="961812"/>
            <a:ext cx="6383154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894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F6EF4-E829-8E89-8D3F-580EFC4E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Potential range in the USA</a:t>
            </a:r>
          </a:p>
        </p:txBody>
      </p:sp>
      <p:pic>
        <p:nvPicPr>
          <p:cNvPr id="4" name="Picture 2" descr="Map&#10;&#10;Description automatically generated">
            <a:extLst>
              <a:ext uri="{FF2B5EF4-FFF2-40B4-BE49-F238E27FC236}">
                <a16:creationId xmlns:a16="http://schemas.microsoft.com/office/drawing/2014/main" id="{1BDA4956-180B-A337-69DE-868F5C6C01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05446"/>
            <a:ext cx="6780700" cy="46447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10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7F18326F-8DB8-DB97-EC69-9E316E63B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620" y="1131463"/>
            <a:ext cx="2560320" cy="441434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031C618-C9D4-C930-C160-0DFB7F611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1" y="1078556"/>
            <a:ext cx="2560320" cy="4414344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5E07CB29-E4CB-8010-6FF8-1366CB5EF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84" y="1187106"/>
            <a:ext cx="2560320" cy="4303058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8CB81AA9-9D42-BB0F-2C65-069F77EFB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02" y="1187106"/>
            <a:ext cx="2560320" cy="41972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05360B-70B7-9C1F-6D02-F3B96A21E6D5}"/>
              </a:ext>
            </a:extLst>
          </p:cNvPr>
          <p:cNvSpPr txBox="1"/>
          <p:nvPr/>
        </p:nvSpPr>
        <p:spPr>
          <a:xfrm>
            <a:off x="1447800" y="58959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163E22-F82C-4BB8-2C76-6C5CEF82693A}"/>
              </a:ext>
            </a:extLst>
          </p:cNvPr>
          <p:cNvSpPr txBox="1"/>
          <p:nvPr/>
        </p:nvSpPr>
        <p:spPr>
          <a:xfrm>
            <a:off x="4381500" y="592824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76DB95-8CD5-3A7C-2053-268B64569BF5}"/>
              </a:ext>
            </a:extLst>
          </p:cNvPr>
          <p:cNvSpPr txBox="1"/>
          <p:nvPr/>
        </p:nvSpPr>
        <p:spPr>
          <a:xfrm>
            <a:off x="7191375" y="595098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C73401-0CFD-0F28-AB9D-29C113077180}"/>
              </a:ext>
            </a:extLst>
          </p:cNvPr>
          <p:cNvSpPr txBox="1"/>
          <p:nvPr/>
        </p:nvSpPr>
        <p:spPr>
          <a:xfrm>
            <a:off x="9801225" y="59260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C8D3A3-8C80-AF6C-11E8-E49D5701F815}"/>
              </a:ext>
            </a:extLst>
          </p:cNvPr>
          <p:cNvSpPr txBox="1"/>
          <p:nvPr/>
        </p:nvSpPr>
        <p:spPr>
          <a:xfrm>
            <a:off x="4548468" y="600075"/>
            <a:ext cx="330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NJ SLF quarantines</a:t>
            </a:r>
          </a:p>
        </p:txBody>
      </p:sp>
    </p:spTree>
    <p:extLst>
      <p:ext uri="{BB962C8B-B14F-4D97-AF65-F5344CB8AC3E}">
        <p14:creationId xmlns:p14="http://schemas.microsoft.com/office/powerpoint/2010/main" val="330854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CF4C3E6-A63B-8799-FBA3-071E8D520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11" y="643466"/>
            <a:ext cx="659297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8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C5C7F-CB52-92DD-9F11-FD147256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dirty="0"/>
              <a:t>Don’t move spotted lanternfly</a:t>
            </a:r>
          </a:p>
        </p:txBody>
      </p:sp>
      <p:pic>
        <p:nvPicPr>
          <p:cNvPr id="4" name="Picture 6" descr="C:\Users\Paul\Pictures\SLF Permit Hang Tag.png">
            <a:extLst>
              <a:ext uri="{FF2B5EF4-FFF2-40B4-BE49-F238E27FC236}">
                <a16:creationId xmlns:a16="http://schemas.microsoft.com/office/drawing/2014/main" id="{863E2B24-C4F4-B185-1F0A-5CF59BB0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" y="813525"/>
            <a:ext cx="3425957" cy="5230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B90DA-E8A1-FAE4-92BC-F2DACC1B3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3392679"/>
          </a:xfrm>
        </p:spPr>
        <p:txBody>
          <a:bodyPr>
            <a:normAutofit/>
          </a:bodyPr>
          <a:lstStyle/>
          <a:p>
            <a:r>
              <a:rPr lang="en-US" dirty="0"/>
              <a:t>Go to </a:t>
            </a:r>
            <a:r>
              <a:rPr lang="en-US" dirty="0">
                <a:hlinkClick r:id="rId3"/>
              </a:rPr>
              <a:t>www.badbug.nj.gov</a:t>
            </a:r>
            <a:endParaRPr lang="en-US" dirty="0"/>
          </a:p>
          <a:p>
            <a:r>
              <a:rPr lang="en-US" dirty="0"/>
              <a:t>Plain language quarantine</a:t>
            </a:r>
          </a:p>
          <a:p>
            <a:r>
              <a:rPr lang="en-US" dirty="0"/>
              <a:t>When travelling inspect for all life stages</a:t>
            </a:r>
          </a:p>
          <a:p>
            <a:r>
              <a:rPr lang="en-US" dirty="0"/>
              <a:t>Get a permit, it’s easy and free!</a:t>
            </a:r>
          </a:p>
          <a:p>
            <a:r>
              <a:rPr lang="en-US" dirty="0"/>
              <a:t>All pesticide and control recommendations are there</a:t>
            </a:r>
          </a:p>
          <a:p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5687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29F6B-FF01-95A9-08FF-A5839351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SLF egg masses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16DCD5-7C05-E9CE-EEC2-6F0F22C27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525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beetle on the ground&#10;&#10;Description automatically generated with low confidence">
            <a:extLst>
              <a:ext uri="{FF2B5EF4-FFF2-40B4-BE49-F238E27FC236}">
                <a16:creationId xmlns:a16="http://schemas.microsoft.com/office/drawing/2014/main" id="{DA4EB099-08E9-13DA-DA1F-5093E65CB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76" b="2"/>
          <a:stretch/>
        </p:blipFill>
        <p:spPr bwMode="auto">
          <a:xfrm rot="16200000">
            <a:off x="4000533" y="89948"/>
            <a:ext cx="4242816" cy="40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E45D8C7A-6A04-6A6A-87CC-64C24A3E5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4" b="3796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862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05ADD1-B242-F509-0453-D3B7BC8F88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78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9C42-57C4-8C73-0557-67C0FEB0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Eggs hatching out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ree, outdoor, day&#10;&#10;Description automatically generated">
            <a:extLst>
              <a:ext uri="{FF2B5EF4-FFF2-40B4-BE49-F238E27FC236}">
                <a16:creationId xmlns:a16="http://schemas.microsoft.com/office/drawing/2014/main" id="{912E521B-EF2E-40E9-8582-56A8C848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2" y="2426818"/>
            <a:ext cx="299822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ree, outdoor, plant, shade&#10;&#10;Description automatically generated">
            <a:extLst>
              <a:ext uri="{FF2B5EF4-FFF2-40B4-BE49-F238E27FC236}">
                <a16:creationId xmlns:a16="http://schemas.microsoft.com/office/drawing/2014/main" id="{A501356B-C9F3-3166-A53E-5E9824EF0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18" y="2426818"/>
            <a:ext cx="299822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5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172</Words>
  <Application>Microsoft Office PowerPoint</Application>
  <PresentationFormat>Widescreen</PresentationFormat>
  <Paragraphs>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Spotted Lanternfly</vt:lpstr>
      <vt:lpstr>Native distribution</vt:lpstr>
      <vt:lpstr>Potential range in the USA</vt:lpstr>
      <vt:lpstr>PowerPoint Presentation</vt:lpstr>
      <vt:lpstr>PowerPoint Presentation</vt:lpstr>
      <vt:lpstr>Don’t move spotted lanternfly</vt:lpstr>
      <vt:lpstr>SLF egg masses</vt:lpstr>
      <vt:lpstr>PowerPoint Presentation</vt:lpstr>
      <vt:lpstr>Eggs hatching out</vt:lpstr>
      <vt:lpstr>Nymphs and Adults</vt:lpstr>
      <vt:lpstr>Damage</vt:lpstr>
      <vt:lpstr>Tree of Heaven (Ailanthus altissima)</vt:lpstr>
      <vt:lpstr>Pesticide Treatments</vt:lpstr>
      <vt:lpstr>Priority locations to slow the spread</vt:lpstr>
      <vt:lpstr>Non-pesticide control</vt:lpstr>
      <vt:lpstr>State program</vt:lpstr>
      <vt:lpstr>Questions?   saul.vaiciunas@ag.nj.gov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Spotted Lanternfly</dc:title>
  <dc:creator>Saul</dc:creator>
  <cp:lastModifiedBy>Saul</cp:lastModifiedBy>
  <cp:revision>18</cp:revision>
  <dcterms:created xsi:type="dcterms:W3CDTF">2023-03-14T18:47:15Z</dcterms:created>
  <dcterms:modified xsi:type="dcterms:W3CDTF">2023-03-14T21:09:33Z</dcterms:modified>
</cp:coreProperties>
</file>